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6"/>
  </p:notesMasterIdLst>
  <p:sldIdLst>
    <p:sldId id="372" r:id="rId5"/>
    <p:sldId id="358" r:id="rId6"/>
    <p:sldId id="356" r:id="rId7"/>
    <p:sldId id="362" r:id="rId8"/>
    <p:sldId id="360" r:id="rId9"/>
    <p:sldId id="359" r:id="rId10"/>
    <p:sldId id="361" r:id="rId11"/>
    <p:sldId id="365" r:id="rId12"/>
    <p:sldId id="371" r:id="rId13"/>
    <p:sldId id="363" r:id="rId14"/>
    <p:sldId id="366" r:id="rId15"/>
    <p:sldId id="369" r:id="rId16"/>
    <p:sldId id="370" r:id="rId17"/>
    <p:sldId id="364" r:id="rId18"/>
    <p:sldId id="367" r:id="rId19"/>
    <p:sldId id="357" r:id="rId20"/>
    <p:sldId id="373" r:id="rId21"/>
    <p:sldId id="375" r:id="rId22"/>
    <p:sldId id="374" r:id="rId23"/>
    <p:sldId id="377" r:id="rId24"/>
    <p:sldId id="376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5" roundtripDataSignature="AMtx7mjXOoUOJKiutiGG8Scw4AL0imOT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21"/>
  </p:normalViewPr>
  <p:slideViewPr>
    <p:cSldViewPr snapToGrid="0">
      <p:cViewPr varScale="1">
        <p:scale>
          <a:sx n="91" d="100"/>
          <a:sy n="91" d="100"/>
        </p:scale>
        <p:origin x="4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F09A6-7622-C00F-C8C1-33EF1553F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299855"/>
            <a:ext cx="7772400" cy="28540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US" sz="4400">
                <a:solidFill>
                  <a:schemeClr val="tx1"/>
                </a:solidFill>
              </a:rPr>
              <a:t>Year 10 </a:t>
            </a:r>
            <a:r>
              <a:rPr lang="en-US" sz="4400" dirty="0">
                <a:solidFill>
                  <a:schemeClr val="tx1"/>
                </a:solidFill>
              </a:rPr>
              <a:t>Mock Exam </a:t>
            </a:r>
          </a:p>
          <a:p>
            <a:pPr>
              <a:lnSpc>
                <a:spcPct val="160000"/>
              </a:lnSpc>
            </a:pPr>
            <a:r>
              <a:rPr lang="en-US" sz="4400" dirty="0">
                <a:solidFill>
                  <a:schemeClr val="tx1"/>
                </a:solidFill>
              </a:rPr>
              <a:t>English Language Section B</a:t>
            </a:r>
          </a:p>
          <a:p>
            <a:pPr>
              <a:lnSpc>
                <a:spcPct val="160000"/>
              </a:lnSpc>
            </a:pPr>
            <a:r>
              <a:rPr lang="en-US" sz="4400" dirty="0">
                <a:solidFill>
                  <a:schemeClr val="tx1"/>
                </a:solidFill>
              </a:rPr>
              <a:t>Revision</a:t>
            </a:r>
          </a:p>
        </p:txBody>
      </p:sp>
      <p:pic>
        <p:nvPicPr>
          <p:cNvPr id="1026" name="Picture 2" descr="5 reasons to try… Eduqas - Teachwire">
            <a:extLst>
              <a:ext uri="{FF2B5EF4-FFF2-40B4-BE49-F238E27FC236}">
                <a16:creationId xmlns:a16="http://schemas.microsoft.com/office/drawing/2014/main" id="{C2A9F113-7A16-338E-1570-14601329C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11920"/>
            <a:ext cx="39878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6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2F7B7-5511-45E2-7F9D-79BD217FC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7F340B-1C65-83F6-0CC2-5B27BDEEB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8493"/>
            <a:ext cx="8229600" cy="1441832"/>
          </a:xfrm>
        </p:spPr>
        <p:txBody>
          <a:bodyPr>
            <a:noAutofit/>
          </a:bodyPr>
          <a:lstStyle/>
          <a:p>
            <a:r>
              <a:rPr lang="en-US" sz="3200" b="1" dirty="0"/>
              <a:t>Persuasive Writing</a:t>
            </a:r>
            <a:br>
              <a:rPr lang="en-US" sz="3200" dirty="0"/>
            </a:br>
            <a:r>
              <a:rPr lang="en-US" sz="3200" b="1" dirty="0"/>
              <a:t>‘Write what you think’      ‘give your views’</a:t>
            </a:r>
            <a:br>
              <a:rPr lang="en-US" sz="3200" b="1" dirty="0"/>
            </a:br>
            <a:r>
              <a:rPr lang="en-US" sz="3200" b="1" dirty="0"/>
              <a:t>’respond to this view’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2C9D6C-AE8B-9603-3D77-D96DA5E0C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763" y="1983543"/>
            <a:ext cx="8908473" cy="469818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This question means to explain, persuade, and give your opinion.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You may be asked to write a letter or a review or a report giving your view and opinions. 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The examiner wants to see you can argue your case or ideas clearly and convincingly. 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Stick to either for or against. Not both. </a:t>
            </a:r>
          </a:p>
          <a:p>
            <a:pPr>
              <a:lnSpc>
                <a:spcPct val="150000"/>
              </a:lnSpc>
            </a:pPr>
            <a:r>
              <a:rPr lang="en-US" sz="3000" u="sng" dirty="0"/>
              <a:t>Do not </a:t>
            </a:r>
            <a:r>
              <a:rPr lang="en-US" sz="3000" dirty="0"/>
              <a:t>present both views (like in RE) 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Write minimum 5 paragraph using Standard English and persuasive techniques: introduction, 3 main body points and a conclusion.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50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C97A-5B40-46FC-19AE-E773D065E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2273D-B2DF-916E-DA85-8DE08C63A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Persuasive Writing - Mrs. Warner's Learning Community">
            <a:extLst>
              <a:ext uri="{FF2B5EF4-FFF2-40B4-BE49-F238E27FC236}">
                <a16:creationId xmlns:a16="http://schemas.microsoft.com/office/drawing/2014/main" id="{897C6803-696C-1E2D-7A75-9DAFED655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2" y="0"/>
            <a:ext cx="8937696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13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FDA21-E6BF-C74E-91F2-65BAE2D2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1B419-25C5-D4F0-15C8-DD948BF64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y Request...More Persuasive Writing!">
            <a:extLst>
              <a:ext uri="{FF2B5EF4-FFF2-40B4-BE49-F238E27FC236}">
                <a16:creationId xmlns:a16="http://schemas.microsoft.com/office/drawing/2014/main" id="{306518B8-8FF0-A2FC-22F8-3BB69B288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0"/>
            <a:ext cx="5281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8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7FFB1-9F1B-C9F9-135E-8BC2448B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84989-4E58-567D-959B-D08451228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Persuasive Writing - Mrs. Guillory's English Class">
            <a:extLst>
              <a:ext uri="{FF2B5EF4-FFF2-40B4-BE49-F238E27FC236}">
                <a16:creationId xmlns:a16="http://schemas.microsoft.com/office/drawing/2014/main" id="{07D3C196-0F4C-5D1C-606C-83F6D98DD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0"/>
            <a:ext cx="512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24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73FDF-6754-D486-702D-1FF4BD019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FBF291-6362-1080-5CE0-DE91450F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592"/>
            <a:ext cx="8229600" cy="390380"/>
          </a:xfrm>
        </p:spPr>
        <p:txBody>
          <a:bodyPr>
            <a:normAutofit fontScale="90000"/>
          </a:bodyPr>
          <a:lstStyle/>
          <a:p>
            <a:r>
              <a:rPr lang="en-US" dirty="0"/>
              <a:t>‘Give a talk’ – Speech Writing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A4C593-8BF7-1613-0C55-4F1F88DCD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527" y="706582"/>
            <a:ext cx="8908473" cy="57496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‘Give a talk’ means speech writing.</a:t>
            </a:r>
          </a:p>
          <a:p>
            <a:pPr>
              <a:lnSpc>
                <a:spcPct val="150000"/>
              </a:lnSpc>
            </a:pPr>
            <a:r>
              <a:rPr lang="en-US" dirty="0"/>
              <a:t>Here you must showcase all the writing skills: explain, describe, persuade. </a:t>
            </a:r>
          </a:p>
          <a:p>
            <a:pPr>
              <a:lnSpc>
                <a:spcPct val="150000"/>
              </a:lnSpc>
            </a:pPr>
            <a:r>
              <a:rPr lang="en-US" dirty="0"/>
              <a:t>You should directly address your audience using personal pronouns. </a:t>
            </a:r>
          </a:p>
          <a:p>
            <a:pPr>
              <a:lnSpc>
                <a:spcPct val="150000"/>
              </a:lnSpc>
            </a:pPr>
            <a:r>
              <a:rPr lang="en-US" dirty="0"/>
              <a:t>Write minimum 5 paragraph using Standard English and persuasive techniques: introduction, 3 main body points and a conclusion.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22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013A0-00F8-C947-01D7-7F3DE62B6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0FAA-AEF1-3F12-CE49-6153782E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DC28F-152E-77DA-2B7F-080D66175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An Impressive Persuasive Speech Outline: Examples &amp; Guide">
            <a:extLst>
              <a:ext uri="{FF2B5EF4-FFF2-40B4-BE49-F238E27FC236}">
                <a16:creationId xmlns:a16="http://schemas.microsoft.com/office/drawing/2014/main" id="{AF9E6DC3-4490-6A3E-F13D-68F4A7B52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9" y="220133"/>
            <a:ext cx="8216831" cy="626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02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7DBDC-5414-EC60-F638-5E06E94D5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2F899F-BA0C-6236-A62A-5ED1EC38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653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use this booklet: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97B252-EFA3-8BC1-B4C9-F5D61F814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691" y="831274"/>
            <a:ext cx="8811491" cy="5888182"/>
          </a:xfrm>
        </p:spPr>
        <p:txBody>
          <a:bodyPr>
            <a:normAutofit fontScale="92500" lnSpcReduction="10000"/>
          </a:bodyPr>
          <a:lstStyle/>
          <a:p>
            <a:pPr marL="114300" indent="0">
              <a:lnSpc>
                <a:spcPct val="160000"/>
              </a:lnSpc>
              <a:buNone/>
            </a:pPr>
            <a:r>
              <a:rPr lang="en-US" dirty="0"/>
              <a:t>Practice the past exam paper questions under timed conditions: </a:t>
            </a:r>
          </a:p>
          <a:p>
            <a:pPr>
              <a:lnSpc>
                <a:spcPct val="150000"/>
              </a:lnSpc>
            </a:pPr>
            <a:r>
              <a:rPr lang="en-US" dirty="0"/>
              <a:t>5 mins planning </a:t>
            </a:r>
          </a:p>
          <a:p>
            <a:pPr>
              <a:lnSpc>
                <a:spcPct val="150000"/>
              </a:lnSpc>
            </a:pPr>
            <a:r>
              <a:rPr lang="en-US" dirty="0"/>
              <a:t>25 mins writing </a:t>
            </a:r>
          </a:p>
          <a:p>
            <a:pPr>
              <a:lnSpc>
                <a:spcPct val="150000"/>
              </a:lnSpc>
            </a:pPr>
            <a:r>
              <a:rPr lang="en-US" dirty="0"/>
              <a:t>5 mins proof-reading, check </a:t>
            </a:r>
            <a:r>
              <a:rPr lang="en-US" dirty="0" err="1"/>
              <a:t>SPaG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write about 1 ½ - 2 pages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use black pen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switch to green pen after 30 mins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37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1546-4786-B618-BD9D-2BD445C0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E06D6-F118-0ACB-2881-DEBDA6726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A21C6-D95C-C604-B788-F82C25AFF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47" y="191387"/>
            <a:ext cx="8675853" cy="641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16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04D0-6C6D-5F34-0D34-788F49C4E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9C85A-8980-CE72-CF8D-38CEB2ADE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FE155-B93D-7D45-F929-7F72CBA2D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55" y="318977"/>
            <a:ext cx="8712377" cy="61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88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176CC9-05F6-1B6E-4734-25BE8812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4284B-A2F2-AE07-7490-434AB70AE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40" y="653969"/>
            <a:ext cx="8764371" cy="4237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8AC5F5-7FA0-D44E-2CA1-E18845D8E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613" y="2513013"/>
            <a:ext cx="800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3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59B16-0208-8951-CC47-088E0FCFD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F53A09-AF15-52EC-A5C9-70EEEF3A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592"/>
            <a:ext cx="8229600" cy="390380"/>
          </a:xfrm>
        </p:spPr>
        <p:txBody>
          <a:bodyPr>
            <a:noAutofit/>
          </a:bodyPr>
          <a:lstStyle/>
          <a:p>
            <a:r>
              <a:rPr lang="en-US" sz="3600" b="1" dirty="0"/>
              <a:t>Language 2 Section 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FE5AEA-1E39-AED6-CE54-94DBFBC39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706582"/>
            <a:ext cx="9144000" cy="57496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You will be asked to plan and write 2 non-fiction pieces. </a:t>
            </a:r>
          </a:p>
          <a:p>
            <a:pPr>
              <a:lnSpc>
                <a:spcPct val="150000"/>
              </a:lnSpc>
            </a:pPr>
            <a:r>
              <a:rPr lang="en-US" dirty="0"/>
              <a:t>You must write for a specific audience, purpose and form. </a:t>
            </a:r>
          </a:p>
          <a:p>
            <a:pPr>
              <a:lnSpc>
                <a:spcPct val="150000"/>
              </a:lnSpc>
            </a:pPr>
            <a:r>
              <a:rPr lang="en-US" dirty="0"/>
              <a:t>Your </a:t>
            </a:r>
            <a:r>
              <a:rPr lang="en-US" u="sng" dirty="0"/>
              <a:t>audience</a:t>
            </a:r>
            <a:r>
              <a:rPr lang="en-US" dirty="0"/>
              <a:t> might be the general public, teens and students your own age, or a particular person like a head teacher.</a:t>
            </a:r>
          </a:p>
          <a:p>
            <a:pPr>
              <a:lnSpc>
                <a:spcPct val="150000"/>
              </a:lnSpc>
            </a:pPr>
            <a:r>
              <a:rPr lang="en-US" dirty="0"/>
              <a:t>The </a:t>
            </a:r>
            <a:r>
              <a:rPr lang="en-US" u="sng" dirty="0"/>
              <a:t>purpose</a:t>
            </a:r>
            <a:r>
              <a:rPr lang="en-US" dirty="0"/>
              <a:t> is to show you can describe, explain, advise, persuade and argue. </a:t>
            </a:r>
          </a:p>
          <a:p>
            <a:pPr>
              <a:lnSpc>
                <a:spcPct val="150000"/>
              </a:lnSpc>
            </a:pPr>
            <a:r>
              <a:rPr lang="en-US" dirty="0"/>
              <a:t>The </a:t>
            </a:r>
            <a:r>
              <a:rPr lang="en-US" u="sng" dirty="0"/>
              <a:t>form</a:t>
            </a:r>
            <a:r>
              <a:rPr lang="en-US" dirty="0"/>
              <a:t> could be a letter, a newspaper or magazine article or a speech.</a:t>
            </a:r>
          </a:p>
          <a:p>
            <a:pPr>
              <a:lnSpc>
                <a:spcPct val="150000"/>
              </a:lnSpc>
            </a:pPr>
            <a:r>
              <a:rPr lang="en-US" dirty="0"/>
              <a:t>All non-fiction writing is made up of </a:t>
            </a:r>
            <a:r>
              <a:rPr lang="en-US" u="sng" dirty="0"/>
              <a:t>minimum 5 paragraph</a:t>
            </a:r>
            <a:r>
              <a:rPr lang="en-US" dirty="0"/>
              <a:t>: introduction, 3 main body points and a conclusion. </a:t>
            </a:r>
          </a:p>
          <a:p>
            <a:pPr>
              <a:lnSpc>
                <a:spcPct val="150000"/>
              </a:lnSpc>
            </a:pPr>
            <a:r>
              <a:rPr lang="en-US" dirty="0"/>
              <a:t>You must </a:t>
            </a:r>
            <a:r>
              <a:rPr lang="en-US" u="sng" dirty="0"/>
              <a:t>revise</a:t>
            </a:r>
            <a:r>
              <a:rPr lang="en-US" dirty="0"/>
              <a:t> the format and layout of a letter, article and speech. </a:t>
            </a:r>
          </a:p>
        </p:txBody>
      </p:sp>
    </p:spTree>
    <p:extLst>
      <p:ext uri="{BB962C8B-B14F-4D97-AF65-F5344CB8AC3E}">
        <p14:creationId xmlns:p14="http://schemas.microsoft.com/office/powerpoint/2010/main" val="3277592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9D1F61-1262-26B0-6291-4276A625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C2E4B7-C0EA-7470-B7F9-131A3AD64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50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73D84-00A1-FDCC-4918-861912F6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AAD4E-F6B9-4FFC-F069-C6C888E55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BD0E4-5BE3-8746-385D-5A035AD6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691" y="242430"/>
            <a:ext cx="9245381" cy="532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8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79D6C4-9A26-1602-42E8-926774FC5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592"/>
            <a:ext cx="8229600" cy="3903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Write a Minimum of 5 Paragraphs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7D6C6-595B-1309-062C-FCA52D041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527" y="706582"/>
            <a:ext cx="8908473" cy="5749636"/>
          </a:xfrm>
        </p:spPr>
        <p:txBody>
          <a:bodyPr>
            <a:normAutofit fontScale="92500" lnSpcReduction="10000"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en-US" dirty="0"/>
              <a:t>All non-fiction writing is made up of minimum 5 paragraph: </a:t>
            </a:r>
          </a:p>
          <a:p>
            <a:pPr>
              <a:lnSpc>
                <a:spcPct val="150000"/>
              </a:lnSpc>
            </a:pPr>
            <a:r>
              <a:rPr lang="en-US" dirty="0"/>
              <a:t>introduction, 3 main body points and a conclusion. </a:t>
            </a:r>
          </a:p>
          <a:p>
            <a:pPr>
              <a:lnSpc>
                <a:spcPct val="150000"/>
              </a:lnSpc>
            </a:pPr>
            <a:r>
              <a:rPr lang="en-US" dirty="0"/>
              <a:t>You must write in Standard English. </a:t>
            </a:r>
          </a:p>
          <a:p>
            <a:pPr>
              <a:lnSpc>
                <a:spcPct val="150000"/>
              </a:lnSpc>
            </a:pPr>
            <a:r>
              <a:rPr lang="en-US" dirty="0"/>
              <a:t>You should use persuasive techniques.</a:t>
            </a:r>
          </a:p>
          <a:p>
            <a:pPr>
              <a:lnSpc>
                <a:spcPct val="150000"/>
              </a:lnSpc>
            </a:pPr>
            <a:r>
              <a:rPr lang="en-US" dirty="0"/>
              <a:t>Use the next slides to revise persuasive techniques and convention or ingredients of a formal letter, article, speech and persuasive writing.  </a:t>
            </a:r>
          </a:p>
        </p:txBody>
      </p:sp>
    </p:spTree>
    <p:extLst>
      <p:ext uri="{BB962C8B-B14F-4D97-AF65-F5344CB8AC3E}">
        <p14:creationId xmlns:p14="http://schemas.microsoft.com/office/powerpoint/2010/main" val="28463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44360D-135E-3292-D257-7463530A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4811"/>
          </a:xfrm>
        </p:spPr>
        <p:txBody>
          <a:bodyPr>
            <a:noAutofit/>
          </a:bodyPr>
          <a:lstStyle/>
          <a:p>
            <a:r>
              <a:rPr lang="en-US" sz="3600" b="1" dirty="0"/>
              <a:t>Memorable Persuasive Techniques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6AAC6-3B54-96B7-7100-18BED0469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55964"/>
            <a:ext cx="8229600" cy="5170199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/>
              <a:t>Snappy opening or a ‘hook’ opening sentence</a:t>
            </a:r>
          </a:p>
          <a:p>
            <a:r>
              <a:rPr lang="en-US" sz="3400" dirty="0"/>
              <a:t>Anecdote –short story to make a point</a:t>
            </a:r>
          </a:p>
          <a:p>
            <a:r>
              <a:rPr lang="en-US" sz="3400" dirty="0"/>
              <a:t>Repetition, anaphora</a:t>
            </a:r>
          </a:p>
          <a:p>
            <a:r>
              <a:rPr lang="en-US" sz="3400" dirty="0"/>
              <a:t>List of 3, triplets</a:t>
            </a:r>
          </a:p>
          <a:p>
            <a:r>
              <a:rPr lang="en-US" sz="3400" dirty="0"/>
              <a:t>Personal pronouns, direct address</a:t>
            </a:r>
          </a:p>
          <a:p>
            <a:r>
              <a:rPr lang="en-US" sz="3400" dirty="0"/>
              <a:t>Facts, figures, data, statistics</a:t>
            </a:r>
          </a:p>
          <a:p>
            <a:r>
              <a:rPr lang="en-US" sz="3400" dirty="0"/>
              <a:t>Expert quotes</a:t>
            </a:r>
          </a:p>
          <a:p>
            <a:r>
              <a:rPr lang="en-US" sz="3400" dirty="0"/>
              <a:t>Emotive language and words</a:t>
            </a:r>
          </a:p>
          <a:p>
            <a:r>
              <a:rPr lang="en-US" sz="3400" dirty="0"/>
              <a:t>Rhetorical questions</a:t>
            </a:r>
          </a:p>
          <a:p>
            <a:r>
              <a:rPr lang="en-US" sz="3400" dirty="0"/>
              <a:t>Poetic language: similes, metaphors, rhyme</a:t>
            </a:r>
          </a:p>
          <a:p>
            <a:r>
              <a:rPr lang="en-US" sz="3400" dirty="0"/>
              <a:t>Counter argue    </a:t>
            </a:r>
            <a:r>
              <a:rPr lang="en-US" sz="3400" i="1" dirty="0"/>
              <a:t>some may think…however</a:t>
            </a:r>
          </a:p>
          <a:p>
            <a:r>
              <a:rPr lang="en-US" sz="3400" dirty="0"/>
              <a:t>Discourse markers   </a:t>
            </a:r>
            <a:r>
              <a:rPr lang="en-US" sz="3400" i="1" dirty="0"/>
              <a:t>firstly  secondly  thirdly</a:t>
            </a:r>
          </a:p>
          <a:p>
            <a:r>
              <a:rPr lang="en-US" sz="3400" dirty="0"/>
              <a:t>‘Call to action’ in your conclusion</a:t>
            </a:r>
          </a:p>
          <a:p>
            <a:r>
              <a:rPr lang="en-US" sz="3400" dirty="0"/>
              <a:t>Sub-heads and Bullet-points</a:t>
            </a:r>
          </a:p>
          <a:p>
            <a:r>
              <a:rPr lang="en-US" sz="3400" i="1" dirty="0"/>
              <a:t>A.F.O.R.E.S.T</a:t>
            </a:r>
            <a:r>
              <a:rPr lang="en-US" sz="3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151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E9C2A-8ADC-3702-02DF-541278706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F74445-4770-202D-3833-2210BE2D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592"/>
            <a:ext cx="8229600" cy="3903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Letter Writing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A37E0C-D7EF-55E6-A23D-6E3110952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527" y="706582"/>
            <a:ext cx="8908473" cy="57496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letter must have the name and address of the recipient and sender (you), a standard way to address the recipient and a formal sign off.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Do </a:t>
            </a:r>
            <a:r>
              <a:rPr lang="en-US" sz="2400" u="sng" dirty="0"/>
              <a:t>not</a:t>
            </a:r>
            <a:r>
              <a:rPr lang="en-US" sz="2400" dirty="0"/>
              <a:t> write out the full address. Simply use a </a:t>
            </a:r>
            <a:r>
              <a:rPr lang="en-US" sz="2400" u="sng" dirty="0"/>
              <a:t>text box </a:t>
            </a:r>
            <a:r>
              <a:rPr lang="en-US" sz="2400" dirty="0"/>
              <a:t>to show the examiner you know what a letter looks like.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You address your recipient two ways – pick 1 to </a:t>
            </a:r>
            <a:r>
              <a:rPr lang="en-US" sz="2400" dirty="0" err="1"/>
              <a:t>memorise</a:t>
            </a:r>
            <a:r>
              <a:rPr lang="en-US" sz="2400" dirty="0"/>
              <a:t>: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sz="2400" dirty="0"/>
              <a:t>1. To Whom it May Concern  and Dear Sir / Madam = Yours Faithfully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sz="2400" dirty="0"/>
              <a:t>2. Use their name e.g. Dear </a:t>
            </a:r>
            <a:r>
              <a:rPr lang="en-US" sz="2400" dirty="0" err="1"/>
              <a:t>Mr</a:t>
            </a:r>
            <a:r>
              <a:rPr lang="en-US" sz="2400" dirty="0"/>
              <a:t> </a:t>
            </a:r>
            <a:r>
              <a:rPr lang="en-US" sz="2400" dirty="0" err="1"/>
              <a:t>Blogg</a:t>
            </a:r>
            <a:r>
              <a:rPr lang="en-US" sz="2400" dirty="0"/>
              <a:t> / Dear Headteacher = Yours Sincerely 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sz="2400" dirty="0"/>
              <a:t>A formal letter in written in Standard English using persuasive techniques: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Introduction: explain why you are writing.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 main body paragraphs  (1 idea per paragraph: firstly, secondly, finally)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Conclusion. Explain what you hope to achieve. End with a call to action.</a:t>
            </a:r>
          </a:p>
        </p:txBody>
      </p:sp>
    </p:spTree>
    <p:extLst>
      <p:ext uri="{BB962C8B-B14F-4D97-AF65-F5344CB8AC3E}">
        <p14:creationId xmlns:p14="http://schemas.microsoft.com/office/powerpoint/2010/main" val="422929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AD1612-20B3-785B-3B2F-3D5899DC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ow To Write A Formal Letter: Format &amp; Template | UK Postbox">
            <a:extLst>
              <a:ext uri="{FF2B5EF4-FFF2-40B4-BE49-F238E27FC236}">
                <a16:creationId xmlns:a16="http://schemas.microsoft.com/office/drawing/2014/main" id="{DBB050AA-7FEF-9ED0-2149-5A5BD261B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7" y="0"/>
            <a:ext cx="4848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3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A3676-3193-3442-B053-48ACAFDF8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119103-23E1-87DD-F264-1BA7E4C5A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592"/>
            <a:ext cx="8229600" cy="390380"/>
          </a:xfrm>
        </p:spPr>
        <p:txBody>
          <a:bodyPr>
            <a:noAutofit/>
          </a:bodyPr>
          <a:lstStyle/>
          <a:p>
            <a:r>
              <a:rPr lang="en-US" sz="3600" b="1" dirty="0"/>
              <a:t>Newspaper or Magazine Article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57F88-C972-7249-9A63-D91BAB54F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527" y="706582"/>
            <a:ext cx="8908473" cy="57496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An article will have a:</a:t>
            </a:r>
          </a:p>
          <a:p>
            <a:pPr>
              <a:lnSpc>
                <a:spcPct val="150000"/>
              </a:lnSpc>
            </a:pPr>
            <a:r>
              <a:rPr lang="en-US" dirty="0"/>
              <a:t>headline (title)</a:t>
            </a:r>
          </a:p>
          <a:p>
            <a:pPr>
              <a:lnSpc>
                <a:spcPct val="150000"/>
              </a:lnSpc>
            </a:pPr>
            <a:r>
              <a:rPr lang="en-US" dirty="0"/>
              <a:t>strapline (subtitle)</a:t>
            </a:r>
          </a:p>
          <a:p>
            <a:pPr>
              <a:lnSpc>
                <a:spcPct val="150000"/>
              </a:lnSpc>
            </a:pPr>
            <a:r>
              <a:rPr lang="en-US" dirty="0"/>
              <a:t>subheadings</a:t>
            </a:r>
          </a:p>
          <a:p>
            <a:pPr>
              <a:lnSpc>
                <a:spcPct val="150000"/>
              </a:lnSpc>
            </a:pPr>
            <a:r>
              <a:rPr lang="en-US" dirty="0"/>
              <a:t>bullet points  / number list</a:t>
            </a:r>
          </a:p>
          <a:p>
            <a:pPr>
              <a:lnSpc>
                <a:spcPct val="150000"/>
              </a:lnSpc>
            </a:pPr>
            <a:r>
              <a:rPr lang="en-US" dirty="0"/>
              <a:t>Write minimum 5 paragraph using Standard English and persuasive techniques: introduction, 3 main body points and a conclusion.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11430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2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6294A1-F6E6-C50E-A650-3749C8DC1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Free beautiful magazine covers you can customize | Canva">
            <a:extLst>
              <a:ext uri="{FF2B5EF4-FFF2-40B4-BE49-F238E27FC236}">
                <a16:creationId xmlns:a16="http://schemas.microsoft.com/office/drawing/2014/main" id="{7F0328AC-3E47-8DCB-7628-28BF0ED6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9" y="0"/>
            <a:ext cx="4828615" cy="683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327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1CE5-2569-7FD4-E918-516EDD0AF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9-1 GCSE English Language - Writing the perfect ARTICLE (with examiner  podcast) PAPER 2 | Teaching Resources">
            <a:extLst>
              <a:ext uri="{FF2B5EF4-FFF2-40B4-BE49-F238E27FC236}">
                <a16:creationId xmlns:a16="http://schemas.microsoft.com/office/drawing/2014/main" id="{1367994A-FAFC-72C2-335F-B029957CC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2" y="0"/>
            <a:ext cx="8777816" cy="658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19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babf8e-5c66-44f6-ab92-5223aa43487a">
      <Terms xmlns="http://schemas.microsoft.com/office/infopath/2007/PartnerControls"/>
    </lcf76f155ced4ddcb4097134ff3c332f>
    <TaxCatchAll xmlns="a99ab2a3-eaf7-4fae-b8a6-417f2f0c49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636DE7020F774399F8F14930C6CD6D" ma:contentTypeVersion="12" ma:contentTypeDescription="Create a new document." ma:contentTypeScope="" ma:versionID="fe8995881abe90f1f20338a1a8cb444e">
  <xsd:schema xmlns:xsd="http://www.w3.org/2001/XMLSchema" xmlns:xs="http://www.w3.org/2001/XMLSchema" xmlns:p="http://schemas.microsoft.com/office/2006/metadata/properties" xmlns:ns2="ffbabf8e-5c66-44f6-ab92-5223aa43487a" xmlns:ns3="a99ab2a3-eaf7-4fae-b8a6-417f2f0c495d" targetNamespace="http://schemas.microsoft.com/office/2006/metadata/properties" ma:root="true" ma:fieldsID="b8a755ed27d245240f897d290673cc67" ns2:_="" ns3:_="">
    <xsd:import namespace="ffbabf8e-5c66-44f6-ab92-5223aa43487a"/>
    <xsd:import namespace="a99ab2a3-eaf7-4fae-b8a6-417f2f0c49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abf8e-5c66-44f6-ab92-5223aa4348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d6bd625-99e0-4ada-bb1c-e3a235e0e7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ab2a3-eaf7-4fae-b8a6-417f2f0c495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c7a376d-01d6-47d9-b2ce-9b91e354c3fc}" ma:internalName="TaxCatchAll" ma:showField="CatchAllData" ma:web="a99ab2a3-eaf7-4fae-b8a6-417f2f0c49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29566D-39DF-45E2-BC45-01421C0F5F31}">
  <ds:schemaRefs>
    <ds:schemaRef ds:uri="http://schemas.microsoft.com/office/2006/metadata/properties"/>
    <ds:schemaRef ds:uri="http://schemas.microsoft.com/office/infopath/2007/PartnerControls"/>
    <ds:schemaRef ds:uri="ffbabf8e-5c66-44f6-ab92-5223aa43487a"/>
    <ds:schemaRef ds:uri="a99ab2a3-eaf7-4fae-b8a6-417f2f0c495d"/>
  </ds:schemaRefs>
</ds:datastoreItem>
</file>

<file path=customXml/itemProps2.xml><?xml version="1.0" encoding="utf-8"?>
<ds:datastoreItem xmlns:ds="http://schemas.openxmlformats.org/officeDocument/2006/customXml" ds:itemID="{3E1DF939-2CA9-45BF-A13C-AD16F0880A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720782-AD93-4B56-80BB-D4EAE83036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abf8e-5c66-44f6-ab92-5223aa43487a"/>
    <ds:schemaRef ds:uri="a99ab2a3-eaf7-4fae-b8a6-417f2f0c49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703</Words>
  <Application>Microsoft Macintosh PowerPoint</Application>
  <PresentationFormat>On-screen Show (4:3)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Language 2 Section B</vt:lpstr>
      <vt:lpstr>Write a Minimum of 5 Paragraphs</vt:lpstr>
      <vt:lpstr>Memorable Persuasive Techniques</vt:lpstr>
      <vt:lpstr>Letter Writing</vt:lpstr>
      <vt:lpstr>PowerPoint Presentation</vt:lpstr>
      <vt:lpstr>Newspaper or Magazine Article</vt:lpstr>
      <vt:lpstr>PowerPoint Presentation</vt:lpstr>
      <vt:lpstr>PowerPoint Presentation</vt:lpstr>
      <vt:lpstr>Persuasive Writing ‘Write what you think’      ‘give your views’ ’respond to this view’ </vt:lpstr>
      <vt:lpstr>PowerPoint Presentation</vt:lpstr>
      <vt:lpstr>PowerPoint Presentation</vt:lpstr>
      <vt:lpstr>PowerPoint Presentation</vt:lpstr>
      <vt:lpstr>‘Give a talk’ – Speech Writing</vt:lpstr>
      <vt:lpstr>PowerPoint Presentation</vt:lpstr>
      <vt:lpstr>How to use this booklet: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Reena</dc:creator>
  <cp:lastModifiedBy>R Jhall</cp:lastModifiedBy>
  <cp:revision>352</cp:revision>
  <dcterms:created xsi:type="dcterms:W3CDTF">2020-12-08T22:49:52Z</dcterms:created>
  <dcterms:modified xsi:type="dcterms:W3CDTF">2025-03-20T10:17:48Z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0x010100C3636DE7020F774399F8F14930C6CD6D</vt:lpwstr>
  </property>
  <property fmtid="{D5CDD505-2E9C-101B-9397-08002B2CF9AE}" pid="3" name="MediaServiceImageTags">
    <vt:lpwstr/>
  </property>
</Properties>
</file>